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4" r:id="rId3"/>
    <p:sldId id="257" r:id="rId4"/>
    <p:sldId id="258" r:id="rId5"/>
    <p:sldId id="259" r:id="rId6"/>
    <p:sldId id="263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76" r:id="rId23"/>
    <p:sldId id="280" r:id="rId24"/>
    <p:sldId id="277" r:id="rId25"/>
    <p:sldId id="278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20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84856-4D86-4F72-9BE2-05D3219BDFA4}" type="datetimeFigureOut">
              <a:rPr lang="cs-CZ" smtClean="0"/>
              <a:t>05.06.2024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AD4FC-57CB-40BF-B5EC-1423BCA3F6F6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AD4FC-57CB-40BF-B5EC-1423BCA3F6F6}" type="slidenum">
              <a:rPr lang="cs-CZ" smtClean="0"/>
              <a:t>6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05.06.2024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05.06.2024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05.06.2024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05.06.2024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05.06.2024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Fotky%20rodinn&#233;%20-%20dle%20rok&#367;\rok%202023\10-&#345;&#237;jen\Island%206.-15.10\20231007_143200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Fotky rodinné - dle roků\rok 2023\10-říjen\Island 6.-15.10\20231007_144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4632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1470025"/>
          </a:xfrm>
        </p:spPr>
        <p:txBody>
          <a:bodyPr>
            <a:normAutofit/>
          </a:bodyPr>
          <a:lstStyle/>
          <a:p>
            <a:r>
              <a:rPr lang="cs-CZ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Tání ledovců - Island</a:t>
            </a:r>
            <a:endParaRPr lang="cs-CZ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Island - ledovec - r. 1920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76256" y="1412776"/>
            <a:ext cx="2267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3200" dirty="0" smtClean="0"/>
              <a:t>8,8 °C</a:t>
            </a:r>
          </a:p>
          <a:p>
            <a:pPr marL="342900" indent="-342900"/>
            <a:r>
              <a:rPr lang="cs-CZ" sz="3200" dirty="0" smtClean="0"/>
              <a:t>47,8 F</a:t>
            </a:r>
          </a:p>
          <a:p>
            <a:pPr marL="342900" indent="-342900"/>
            <a:endParaRPr lang="cs-CZ" sz="3200" dirty="0" smtClean="0"/>
          </a:p>
          <a:p>
            <a:pPr marL="342900" indent="-342900"/>
            <a:r>
              <a:rPr lang="cs-CZ" sz="3200" dirty="0" smtClean="0"/>
              <a:t>Malá doba </a:t>
            </a:r>
          </a:p>
          <a:p>
            <a:pPr marL="342900" indent="-342900"/>
            <a:r>
              <a:rPr lang="cs-CZ" sz="3200" dirty="0" smtClean="0"/>
              <a:t>ledová</a:t>
            </a:r>
          </a:p>
          <a:p>
            <a:pPr marL="342900" indent="-342900"/>
            <a:r>
              <a:rPr lang="cs-CZ" sz="3200" dirty="0" smtClean="0"/>
              <a:t>končí</a:t>
            </a:r>
            <a:endParaRPr lang="cs-CZ" sz="3200" dirty="0"/>
          </a:p>
        </p:txBody>
      </p:sp>
      <p:pic>
        <p:nvPicPr>
          <p:cNvPr id="21506" name="Picture 2" descr="E:\Fotky rodinné - dle roků\rok 2023\10-říjen\Island 6.-15.10\20231008_114603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2031" t="13537"/>
          <a:stretch>
            <a:fillRect/>
          </a:stretch>
        </p:blipFill>
        <p:spPr bwMode="auto">
          <a:xfrm>
            <a:off x="179512" y="1556792"/>
            <a:ext cx="6588224" cy="4599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Island - ledovec - r. 1950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660232" y="1412776"/>
            <a:ext cx="248376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3200" dirty="0" smtClean="0"/>
              <a:t>9,2 °C</a:t>
            </a:r>
          </a:p>
          <a:p>
            <a:pPr marL="342900" indent="-342900"/>
            <a:r>
              <a:rPr lang="cs-CZ" sz="3200" dirty="0" smtClean="0"/>
              <a:t>48,6 F</a:t>
            </a:r>
          </a:p>
          <a:p>
            <a:pPr marL="342900" indent="-342900"/>
            <a:endParaRPr lang="cs-CZ" sz="3200" dirty="0" smtClean="0"/>
          </a:p>
          <a:p>
            <a:pPr marL="342900" indent="-342900"/>
            <a:r>
              <a:rPr lang="cs-CZ" sz="2800" dirty="0" smtClean="0"/>
              <a:t>Ledovec se</a:t>
            </a:r>
          </a:p>
          <a:p>
            <a:pPr marL="342900" indent="-342900"/>
            <a:r>
              <a:rPr lang="cs-CZ" sz="2800" dirty="0" smtClean="0"/>
              <a:t>zmenšuje </a:t>
            </a:r>
          </a:p>
          <a:p>
            <a:pPr marL="342900" indent="-342900"/>
            <a:r>
              <a:rPr lang="cs-CZ" sz="2800" dirty="0" smtClean="0"/>
              <a:t>protože</a:t>
            </a:r>
          </a:p>
          <a:p>
            <a:pPr marL="342900" indent="-342900"/>
            <a:r>
              <a:rPr lang="cs-CZ" sz="2800" dirty="0" smtClean="0"/>
              <a:t>s</a:t>
            </a:r>
            <a:r>
              <a:rPr lang="cs-CZ" sz="2800" dirty="0" smtClean="0"/>
              <a:t>e otepluje.</a:t>
            </a:r>
          </a:p>
          <a:p>
            <a:pPr marL="342900" indent="-342900"/>
            <a:r>
              <a:rPr lang="cs-CZ" sz="2800" dirty="0" smtClean="0"/>
              <a:t>Stavba mostů</a:t>
            </a:r>
          </a:p>
          <a:p>
            <a:pPr marL="342900" indent="-342900"/>
            <a:r>
              <a:rPr lang="cs-CZ" sz="2800" dirty="0" smtClean="0"/>
              <a:t>přes ledovcové</a:t>
            </a:r>
          </a:p>
          <a:p>
            <a:pPr marL="342900" indent="-342900"/>
            <a:r>
              <a:rPr lang="cs-CZ" sz="2800" dirty="0" smtClean="0"/>
              <a:t>řeky</a:t>
            </a:r>
            <a:endParaRPr lang="cs-CZ" sz="2800" dirty="0"/>
          </a:p>
        </p:txBody>
      </p:sp>
      <p:pic>
        <p:nvPicPr>
          <p:cNvPr id="25602" name="Picture 2" descr="E:\Fotky rodinné - dle roků\rok 2023\10-říjen\Island 6.-15.10\20231008_114628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67544" y="1340768"/>
            <a:ext cx="6192688" cy="4644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Island - ledovec - r. 2010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588224" y="1412776"/>
            <a:ext cx="22677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3200" dirty="0" smtClean="0"/>
              <a:t>10,2 °C</a:t>
            </a:r>
          </a:p>
          <a:p>
            <a:pPr marL="342900" indent="-342900"/>
            <a:r>
              <a:rPr lang="cs-CZ" sz="3200" dirty="0" smtClean="0"/>
              <a:t>50,4 F</a:t>
            </a:r>
          </a:p>
          <a:p>
            <a:pPr marL="342900" indent="-342900"/>
            <a:endParaRPr lang="cs-CZ" sz="3200" dirty="0" smtClean="0"/>
          </a:p>
          <a:p>
            <a:pPr marL="342900" indent="-342900"/>
            <a:r>
              <a:rPr lang="cs-CZ" sz="3200" dirty="0" smtClean="0"/>
              <a:t>Odledněná</a:t>
            </a:r>
          </a:p>
          <a:p>
            <a:pPr marL="342900" indent="-342900"/>
            <a:r>
              <a:rPr lang="cs-CZ" sz="3200" dirty="0" smtClean="0"/>
              <a:t>plocha se</a:t>
            </a:r>
          </a:p>
          <a:p>
            <a:pPr marL="342900" indent="-342900"/>
            <a:r>
              <a:rPr lang="cs-CZ" sz="3200" dirty="0" smtClean="0"/>
              <a:t>r</a:t>
            </a:r>
            <a:r>
              <a:rPr lang="cs-CZ" sz="3200" dirty="0" smtClean="0"/>
              <a:t>ozšiřuje,</a:t>
            </a:r>
          </a:p>
          <a:p>
            <a:pPr marL="342900" indent="-342900"/>
            <a:r>
              <a:rPr lang="cs-CZ" sz="3200" dirty="0" smtClean="0"/>
              <a:t>přibývá</a:t>
            </a:r>
          </a:p>
          <a:p>
            <a:pPr marL="342900" indent="-342900"/>
            <a:r>
              <a:rPr lang="cs-CZ" sz="3200" dirty="0" smtClean="0"/>
              <a:t>prachu</a:t>
            </a:r>
            <a:endParaRPr lang="cs-CZ" sz="3200" dirty="0"/>
          </a:p>
        </p:txBody>
      </p:sp>
      <p:pic>
        <p:nvPicPr>
          <p:cNvPr id="26626" name="Picture 2" descr="E:\Fotky rodinné - dle roků\rok 2023\10-říjen\Island 6.-15.10\20231008_114815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323528" y="1340767"/>
            <a:ext cx="5904656" cy="4428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Island - ledovec - r. 2010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588224" y="1412776"/>
            <a:ext cx="22677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3200" dirty="0" smtClean="0"/>
              <a:t>10,2 °C</a:t>
            </a:r>
          </a:p>
          <a:p>
            <a:pPr marL="342900" indent="-342900"/>
            <a:r>
              <a:rPr lang="cs-CZ" sz="3200" dirty="0" smtClean="0"/>
              <a:t>50,4 F</a:t>
            </a:r>
          </a:p>
          <a:p>
            <a:pPr marL="342900" indent="-342900"/>
            <a:endParaRPr lang="cs-CZ" sz="3200" dirty="0" smtClean="0"/>
          </a:p>
          <a:p>
            <a:pPr marL="342900" indent="-342900"/>
            <a:r>
              <a:rPr lang="cs-CZ" sz="3200" dirty="0" smtClean="0"/>
              <a:t>Odledněná</a:t>
            </a:r>
          </a:p>
          <a:p>
            <a:pPr marL="342900" indent="-342900"/>
            <a:r>
              <a:rPr lang="cs-CZ" sz="3200" dirty="0" smtClean="0"/>
              <a:t>plocha se</a:t>
            </a:r>
          </a:p>
          <a:p>
            <a:pPr marL="342900" indent="-342900"/>
            <a:r>
              <a:rPr lang="cs-CZ" sz="3200" dirty="0" smtClean="0"/>
              <a:t>r</a:t>
            </a:r>
            <a:r>
              <a:rPr lang="cs-CZ" sz="3200" dirty="0" smtClean="0"/>
              <a:t>ozšiřuje,</a:t>
            </a:r>
          </a:p>
          <a:p>
            <a:pPr marL="342900" indent="-342900"/>
            <a:r>
              <a:rPr lang="cs-CZ" sz="3200" dirty="0" smtClean="0"/>
              <a:t>přibývá</a:t>
            </a:r>
          </a:p>
          <a:p>
            <a:pPr marL="342900" indent="-342900"/>
            <a:r>
              <a:rPr lang="cs-CZ" sz="3200" dirty="0" smtClean="0"/>
              <a:t>prachu</a:t>
            </a:r>
            <a:endParaRPr lang="cs-CZ" sz="3200" dirty="0"/>
          </a:p>
        </p:txBody>
      </p:sp>
      <p:pic>
        <p:nvPicPr>
          <p:cNvPr id="26626" name="Picture 2" descr="E:\Fotky rodinné - dle roků\rok 2023\10-říjen\Island 6.-15.10\20231008_114815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323528" y="1340767"/>
            <a:ext cx="5904656" cy="4428491"/>
          </a:xfrm>
          <a:prstGeom prst="rect">
            <a:avLst/>
          </a:prstGeom>
          <a:noFill/>
        </p:spPr>
      </p:pic>
      <p:pic>
        <p:nvPicPr>
          <p:cNvPr id="27650" name="Picture 2" descr="E:\Fotky rodinné - dle roků\rok 2023\10-říjen\Island 6.-15.10\20231008_114819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t="11941" b="28354"/>
          <a:stretch>
            <a:fillRect/>
          </a:stretch>
        </p:blipFill>
        <p:spPr bwMode="auto">
          <a:xfrm>
            <a:off x="1115616" y="4869160"/>
            <a:ext cx="4020215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Island - ledovec - r. 2020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588224" y="1412776"/>
            <a:ext cx="22677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3200" dirty="0" smtClean="0"/>
              <a:t>10,5 °C</a:t>
            </a:r>
          </a:p>
          <a:p>
            <a:pPr marL="342900" indent="-342900"/>
            <a:r>
              <a:rPr lang="cs-CZ" sz="3200" dirty="0" smtClean="0"/>
              <a:t>50,9 F</a:t>
            </a:r>
          </a:p>
          <a:p>
            <a:pPr marL="342900" indent="-342900"/>
            <a:endParaRPr lang="cs-CZ" sz="3200" dirty="0" smtClean="0"/>
          </a:p>
          <a:p>
            <a:pPr marL="342900" indent="-342900"/>
            <a:r>
              <a:rPr lang="cs-CZ" sz="3200" dirty="0" err="1" smtClean="0"/>
              <a:t>Papuchalci</a:t>
            </a:r>
            <a:endParaRPr lang="cs-CZ" sz="3200" dirty="0" smtClean="0"/>
          </a:p>
          <a:p>
            <a:pPr marL="342900" indent="-342900"/>
            <a:r>
              <a:rPr lang="cs-CZ" sz="3200" dirty="0" smtClean="0"/>
              <a:t>mizí z</a:t>
            </a:r>
          </a:p>
          <a:p>
            <a:pPr marL="342900" indent="-342900"/>
            <a:r>
              <a:rPr lang="cs-CZ" sz="3200" dirty="0" smtClean="0"/>
              <a:t>j</a:t>
            </a:r>
            <a:r>
              <a:rPr lang="cs-CZ" sz="3200" dirty="0" smtClean="0"/>
              <a:t>ižního</a:t>
            </a:r>
          </a:p>
          <a:p>
            <a:pPr marL="342900" indent="-342900"/>
            <a:r>
              <a:rPr lang="cs-CZ" sz="3200" dirty="0" smtClean="0"/>
              <a:t>pobřeží do</a:t>
            </a:r>
          </a:p>
          <a:p>
            <a:pPr marL="342900" indent="-342900"/>
            <a:r>
              <a:rPr lang="cs-CZ" sz="3200" dirty="0" smtClean="0"/>
              <a:t>c</a:t>
            </a:r>
            <a:r>
              <a:rPr lang="cs-CZ" sz="3200" dirty="0" smtClean="0"/>
              <a:t>hladnější</a:t>
            </a:r>
          </a:p>
          <a:p>
            <a:pPr marL="342900" indent="-342900"/>
            <a:r>
              <a:rPr lang="cs-CZ" sz="3200" dirty="0" smtClean="0"/>
              <a:t>oblasti </a:t>
            </a:r>
            <a:endParaRPr lang="cs-CZ" sz="3200" dirty="0"/>
          </a:p>
        </p:txBody>
      </p:sp>
      <p:pic>
        <p:nvPicPr>
          <p:cNvPr id="28674" name="Picture 2" descr="E:\Fotky rodinné - dle roků\rok 2023\10-říjen\Island 6.-15.10\20231008_114840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95536" y="1196752"/>
            <a:ext cx="5976664" cy="4482498"/>
          </a:xfrm>
          <a:prstGeom prst="rect">
            <a:avLst/>
          </a:prstGeom>
          <a:noFill/>
        </p:spPr>
      </p:pic>
      <p:sp>
        <p:nvSpPr>
          <p:cNvPr id="28676" name="AutoShape 4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8678" name="AutoShape 6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8680" name="Picture 8" descr="Puffin - Scotlink"/>
          <p:cNvPicPr>
            <a:picLocks noChangeAspect="1" noChangeArrowheads="1"/>
          </p:cNvPicPr>
          <p:nvPr/>
        </p:nvPicPr>
        <p:blipFill>
          <a:blip r:embed="rId3" cstate="print"/>
          <a:srcRect l="18398" t="20071" r="21390" b="24178"/>
          <a:stretch>
            <a:fillRect/>
          </a:stretch>
        </p:blipFill>
        <p:spPr bwMode="auto">
          <a:xfrm>
            <a:off x="4860032" y="4581127"/>
            <a:ext cx="1512168" cy="2100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Island - ledovec - r. 2030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588224" y="1412776"/>
            <a:ext cx="22677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3200" dirty="0" smtClean="0"/>
              <a:t>10,8 °C</a:t>
            </a:r>
          </a:p>
          <a:p>
            <a:pPr marL="342900" indent="-342900"/>
            <a:r>
              <a:rPr lang="cs-CZ" sz="3200" dirty="0" smtClean="0"/>
              <a:t>51,4 F</a:t>
            </a:r>
          </a:p>
          <a:p>
            <a:pPr marL="342900" indent="-342900"/>
            <a:endParaRPr lang="cs-CZ" sz="3200" dirty="0" smtClean="0"/>
          </a:p>
          <a:p>
            <a:pPr marL="342900" indent="-342900"/>
            <a:r>
              <a:rPr lang="cs-CZ" sz="3200" dirty="0" smtClean="0"/>
              <a:t>Ledovec</a:t>
            </a:r>
          </a:p>
          <a:p>
            <a:pPr marL="342900" indent="-342900"/>
            <a:r>
              <a:rPr lang="cs-CZ" sz="3200" dirty="0" smtClean="0"/>
              <a:t>odtává,</a:t>
            </a:r>
          </a:p>
          <a:p>
            <a:pPr marL="342900" indent="-342900"/>
            <a:r>
              <a:rPr lang="cs-CZ" sz="3200" dirty="0" smtClean="0"/>
              <a:t>vegetace</a:t>
            </a:r>
          </a:p>
          <a:p>
            <a:pPr marL="342900" indent="-342900"/>
            <a:r>
              <a:rPr lang="cs-CZ" sz="3200" dirty="0" smtClean="0"/>
              <a:t>dostává více</a:t>
            </a:r>
          </a:p>
          <a:p>
            <a:pPr marL="342900" indent="-342900"/>
            <a:r>
              <a:rPr lang="cs-CZ" sz="3200" dirty="0" smtClean="0"/>
              <a:t>prostoru </a:t>
            </a:r>
            <a:endParaRPr lang="cs-CZ" sz="3200" dirty="0"/>
          </a:p>
        </p:txBody>
      </p:sp>
      <p:sp>
        <p:nvSpPr>
          <p:cNvPr id="28676" name="AutoShape 4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8678" name="AutoShape 6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698" name="Picture 2" descr="E:\Fotky rodinné - dle roků\rok 2023\10-říjen\Island 6.-15.10\20231008_114902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1520" y="1340768"/>
            <a:ext cx="6192688" cy="4644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Island - ledovec - r. 2050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588224" y="1412776"/>
            <a:ext cx="22677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3200" dirty="0" smtClean="0"/>
              <a:t>11,4 °C</a:t>
            </a:r>
          </a:p>
          <a:p>
            <a:pPr marL="342900" indent="-342900"/>
            <a:r>
              <a:rPr lang="cs-CZ" sz="3200" dirty="0" smtClean="0"/>
              <a:t>52,5 F</a:t>
            </a:r>
          </a:p>
          <a:p>
            <a:pPr marL="342900" indent="-342900"/>
            <a:endParaRPr lang="cs-CZ" sz="3200" dirty="0" smtClean="0"/>
          </a:p>
          <a:p>
            <a:pPr marL="342900" indent="-342900"/>
            <a:r>
              <a:rPr lang="cs-CZ" sz="3200" dirty="0" smtClean="0"/>
              <a:t>Příštích 50</a:t>
            </a:r>
          </a:p>
          <a:p>
            <a:pPr marL="342900" indent="-342900"/>
            <a:r>
              <a:rPr lang="cs-CZ" sz="3200" dirty="0" smtClean="0"/>
              <a:t>let bude</a:t>
            </a:r>
          </a:p>
          <a:p>
            <a:pPr marL="342900" indent="-342900"/>
            <a:r>
              <a:rPr lang="cs-CZ" sz="3200" dirty="0" smtClean="0"/>
              <a:t>o</a:t>
            </a:r>
            <a:r>
              <a:rPr lang="cs-CZ" sz="3200" dirty="0" smtClean="0"/>
              <a:t>dtok</a:t>
            </a:r>
          </a:p>
          <a:p>
            <a:pPr marL="342900" indent="-342900"/>
            <a:r>
              <a:rPr lang="cs-CZ" sz="3200" dirty="0" smtClean="0"/>
              <a:t>roztáté vody</a:t>
            </a:r>
          </a:p>
          <a:p>
            <a:pPr marL="342900" indent="-342900"/>
            <a:r>
              <a:rPr lang="cs-CZ" sz="3200" dirty="0" smtClean="0"/>
              <a:t>z ledovců</a:t>
            </a:r>
          </a:p>
          <a:p>
            <a:pPr marL="342900" indent="-342900"/>
            <a:r>
              <a:rPr lang="cs-CZ" sz="3200" dirty="0" smtClean="0"/>
              <a:t>maximální </a:t>
            </a:r>
            <a:endParaRPr lang="cs-CZ" sz="3200" dirty="0"/>
          </a:p>
        </p:txBody>
      </p:sp>
      <p:sp>
        <p:nvSpPr>
          <p:cNvPr id="28676" name="AutoShape 4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8678" name="AutoShape 6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22" name="Picture 2" descr="E:\Fotky rodinné - dle roků\rok 2023\10-říjen\Island 6.-15.10\20231008_114919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323528" y="1124744"/>
            <a:ext cx="5856650" cy="4392488"/>
          </a:xfrm>
          <a:prstGeom prst="rect">
            <a:avLst/>
          </a:prstGeom>
          <a:noFill/>
        </p:spPr>
      </p:pic>
      <p:pic>
        <p:nvPicPr>
          <p:cNvPr id="30724" name="Picture 4" descr="E:\Fotky rodinné - dle roků\rok 2023\10-říjen\Island 6.-15.10\20231008_114924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t="2795" b="24190"/>
          <a:stretch>
            <a:fillRect/>
          </a:stretch>
        </p:blipFill>
        <p:spPr bwMode="auto">
          <a:xfrm>
            <a:off x="1547664" y="4941168"/>
            <a:ext cx="3024336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Island - ledovec - r. 2060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588224" y="1412776"/>
            <a:ext cx="2267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3200" dirty="0" smtClean="0"/>
              <a:t>11,7 °C</a:t>
            </a:r>
          </a:p>
          <a:p>
            <a:pPr marL="342900" indent="-342900"/>
            <a:r>
              <a:rPr lang="cs-CZ" sz="3200" dirty="0" smtClean="0"/>
              <a:t>53,15 F</a:t>
            </a:r>
          </a:p>
          <a:p>
            <a:pPr marL="342900" indent="-342900"/>
            <a:endParaRPr lang="cs-CZ" sz="3200" dirty="0" smtClean="0"/>
          </a:p>
          <a:p>
            <a:pPr marL="342900" indent="-342900"/>
            <a:r>
              <a:rPr lang="cs-CZ" sz="3200" dirty="0" smtClean="0"/>
              <a:t>Roztaje 25%</a:t>
            </a:r>
          </a:p>
          <a:p>
            <a:pPr marL="342900" indent="-342900"/>
            <a:r>
              <a:rPr lang="cs-CZ" sz="3200" dirty="0" smtClean="0"/>
              <a:t>objemu</a:t>
            </a:r>
          </a:p>
          <a:p>
            <a:pPr marL="342900" indent="-342900"/>
            <a:r>
              <a:rPr lang="cs-CZ" sz="3200" dirty="0" smtClean="0"/>
              <a:t>ledovce</a:t>
            </a:r>
          </a:p>
        </p:txBody>
      </p:sp>
      <p:sp>
        <p:nvSpPr>
          <p:cNvPr id="28676" name="AutoShape 4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8678" name="AutoShape 6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1746" name="Picture 2" descr="E:\Fotky rodinné - dle roků\rok 2023\10-říjen\Island 6.-15.10\20231008_114937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1520" y="1268760"/>
            <a:ext cx="6144682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Island - ledovec - r. 2090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588224" y="1412776"/>
            <a:ext cx="2267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3200" dirty="0" smtClean="0"/>
              <a:t>12,4 °C</a:t>
            </a:r>
          </a:p>
          <a:p>
            <a:pPr marL="342900" indent="-342900"/>
            <a:r>
              <a:rPr lang="cs-CZ" sz="3200" dirty="0" smtClean="0"/>
              <a:t>54,7 F</a:t>
            </a:r>
          </a:p>
          <a:p>
            <a:pPr marL="342900" indent="-342900"/>
            <a:endParaRPr lang="cs-CZ" sz="3200" dirty="0" smtClean="0"/>
          </a:p>
          <a:p>
            <a:pPr marL="342900" indent="-342900"/>
            <a:r>
              <a:rPr lang="cs-CZ" sz="3200" dirty="0" smtClean="0"/>
              <a:t>Roztaje 60%</a:t>
            </a:r>
          </a:p>
          <a:p>
            <a:pPr marL="342900" indent="-342900"/>
            <a:r>
              <a:rPr lang="cs-CZ" sz="3200" dirty="0" smtClean="0"/>
              <a:t>objemu</a:t>
            </a:r>
          </a:p>
          <a:p>
            <a:pPr marL="342900" indent="-342900"/>
            <a:r>
              <a:rPr lang="cs-CZ" sz="3200" dirty="0" smtClean="0"/>
              <a:t>ledovce</a:t>
            </a:r>
          </a:p>
        </p:txBody>
      </p:sp>
      <p:sp>
        <p:nvSpPr>
          <p:cNvPr id="28676" name="AutoShape 4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8678" name="AutoShape 6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2770" name="Picture 2" descr="E:\Fotky rodinné - dle roků\rok 2023\10-říjen\Island 6.-15.10\20231008_115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6264696" cy="4698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Island - ledovec - r. 2180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588224" y="1412776"/>
            <a:ext cx="22677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3200" dirty="0" smtClean="0"/>
              <a:t>15,3 °C</a:t>
            </a:r>
          </a:p>
          <a:p>
            <a:pPr marL="342900" indent="-342900"/>
            <a:r>
              <a:rPr lang="cs-CZ" sz="3200" dirty="0" smtClean="0"/>
              <a:t>59,5 F</a:t>
            </a:r>
          </a:p>
          <a:p>
            <a:pPr marL="342900" indent="-342900"/>
            <a:endParaRPr lang="cs-CZ" sz="3200" dirty="0" smtClean="0"/>
          </a:p>
          <a:p>
            <a:pPr marL="342900" indent="-342900"/>
            <a:r>
              <a:rPr lang="cs-CZ" sz="3200" dirty="0" smtClean="0"/>
              <a:t>Zásobování</a:t>
            </a:r>
          </a:p>
          <a:p>
            <a:pPr marL="342900" indent="-342900"/>
            <a:r>
              <a:rPr lang="cs-CZ" sz="3200" dirty="0" smtClean="0"/>
              <a:t>vodou na</a:t>
            </a:r>
          </a:p>
          <a:p>
            <a:pPr marL="342900" indent="-342900"/>
            <a:r>
              <a:rPr lang="cs-CZ" sz="3200" dirty="0" smtClean="0"/>
              <a:t>Islandu</a:t>
            </a:r>
          </a:p>
          <a:p>
            <a:pPr marL="342900" indent="-342900"/>
            <a:r>
              <a:rPr lang="cs-CZ" sz="3200" dirty="0" smtClean="0"/>
              <a:t>Závislé</a:t>
            </a:r>
          </a:p>
          <a:p>
            <a:pPr marL="342900" indent="-342900"/>
            <a:r>
              <a:rPr lang="cs-CZ" sz="3200" dirty="0" smtClean="0"/>
              <a:t>téměř jen</a:t>
            </a:r>
          </a:p>
          <a:p>
            <a:pPr marL="342900" indent="-342900"/>
            <a:r>
              <a:rPr lang="cs-CZ" sz="3200" dirty="0" smtClean="0"/>
              <a:t>na srážkách</a:t>
            </a:r>
          </a:p>
        </p:txBody>
      </p:sp>
      <p:sp>
        <p:nvSpPr>
          <p:cNvPr id="28676" name="AutoShape 4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8678" name="AutoShape 6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3794" name="Picture 2" descr="E:\Fotky rodinné - dle roků\rok 2023\10-říjen\Island 6.-15.10\20231008_115037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7544" y="1412776"/>
            <a:ext cx="5892423" cy="4419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Island - země ohně a ledu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8092" t="28730" r="9340" b="31367"/>
          <a:stretch>
            <a:fillRect/>
          </a:stretch>
        </p:blipFill>
        <p:spPr bwMode="auto">
          <a:xfrm>
            <a:off x="323528" y="1700808"/>
            <a:ext cx="860927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Island - ledovec - r. 2200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660232" y="1052736"/>
            <a:ext cx="22677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3200" dirty="0" smtClean="0"/>
              <a:t>15,9 °C</a:t>
            </a:r>
          </a:p>
          <a:p>
            <a:pPr marL="342900" indent="-342900"/>
            <a:r>
              <a:rPr lang="cs-CZ" sz="3200" dirty="0" smtClean="0"/>
              <a:t>60,6 F</a:t>
            </a:r>
          </a:p>
          <a:p>
            <a:pPr marL="342900" indent="-342900"/>
            <a:endParaRPr lang="cs-CZ" sz="3200" dirty="0" smtClean="0"/>
          </a:p>
          <a:p>
            <a:pPr marL="342900" indent="-342900"/>
            <a:r>
              <a:rPr lang="cs-CZ" sz="3200" dirty="0" smtClean="0"/>
              <a:t>Ledovec jak</a:t>
            </a:r>
          </a:p>
          <a:p>
            <a:pPr marL="342900" indent="-342900"/>
            <a:r>
              <a:rPr lang="cs-CZ" sz="3200" dirty="0" smtClean="0"/>
              <a:t>ho známe je</a:t>
            </a:r>
          </a:p>
          <a:p>
            <a:pPr marL="342900" indent="-342900"/>
            <a:r>
              <a:rPr lang="cs-CZ" sz="3200" dirty="0" smtClean="0"/>
              <a:t>pryč.Zůstalo</a:t>
            </a:r>
          </a:p>
          <a:p>
            <a:pPr marL="342900" indent="-342900"/>
            <a:r>
              <a:rPr lang="cs-CZ" sz="3200" dirty="0" smtClean="0"/>
              <a:t>jen 10%</a:t>
            </a:r>
          </a:p>
          <a:p>
            <a:pPr marL="342900" indent="-342900"/>
            <a:r>
              <a:rPr lang="cs-CZ" sz="3200" dirty="0" smtClean="0"/>
              <a:t>Objemu</a:t>
            </a:r>
          </a:p>
          <a:p>
            <a:pPr marL="342900" indent="-342900"/>
            <a:endParaRPr lang="cs-CZ" sz="3200" dirty="0" smtClean="0"/>
          </a:p>
        </p:txBody>
      </p:sp>
      <p:sp>
        <p:nvSpPr>
          <p:cNvPr id="28676" name="AutoShape 4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8678" name="AutoShape 6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4818" name="Picture 2" descr="E:\Fotky rodinné - dle roků\rok 2023\10-říjen\Island 6.-15.10\20231008_115102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51520" y="1124744"/>
            <a:ext cx="6273480" cy="4785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Island - ledovec </a:t>
            </a:r>
            <a:br>
              <a:rPr lang="cs-CZ" dirty="0" smtClean="0"/>
            </a:br>
            <a:r>
              <a:rPr lang="cs-CZ" dirty="0" smtClean="0"/>
              <a:t>r. 1 800            x                 r. 2200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156176" y="1772816"/>
            <a:ext cx="22677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3200" dirty="0" smtClean="0"/>
              <a:t>15,9 °C</a:t>
            </a:r>
          </a:p>
          <a:p>
            <a:pPr marL="342900" indent="-342900"/>
            <a:r>
              <a:rPr lang="cs-CZ" sz="3200" dirty="0" smtClean="0"/>
              <a:t>60,6 F</a:t>
            </a:r>
          </a:p>
          <a:p>
            <a:pPr marL="342900" indent="-342900"/>
            <a:endParaRPr lang="cs-CZ" sz="3200" dirty="0" smtClean="0"/>
          </a:p>
          <a:p>
            <a:pPr marL="342900" indent="-342900"/>
            <a:r>
              <a:rPr lang="cs-CZ" sz="3200" dirty="0" smtClean="0"/>
              <a:t>Ledovec  jak</a:t>
            </a:r>
          </a:p>
          <a:p>
            <a:pPr marL="342900" indent="-342900"/>
            <a:r>
              <a:rPr lang="cs-CZ" sz="3200" dirty="0" smtClean="0"/>
              <a:t>ho známe je</a:t>
            </a:r>
          </a:p>
          <a:p>
            <a:pPr marL="342900" indent="-342900"/>
            <a:r>
              <a:rPr lang="cs-CZ" sz="3200" dirty="0" smtClean="0"/>
              <a:t>pryč.Zůstalo</a:t>
            </a:r>
          </a:p>
          <a:p>
            <a:pPr marL="342900" indent="-342900"/>
            <a:r>
              <a:rPr lang="cs-CZ" sz="3200" dirty="0" smtClean="0"/>
              <a:t>jen 10%</a:t>
            </a:r>
          </a:p>
          <a:p>
            <a:pPr marL="342900" indent="-342900"/>
            <a:r>
              <a:rPr lang="cs-CZ" sz="3200" dirty="0" smtClean="0"/>
              <a:t>objemu</a:t>
            </a:r>
          </a:p>
        </p:txBody>
      </p:sp>
      <p:sp>
        <p:nvSpPr>
          <p:cNvPr id="28676" name="AutoShape 4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8678" name="AutoShape 6" descr="Puffin - Scotl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403648" y="1700808"/>
            <a:ext cx="18722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3200" dirty="0" smtClean="0"/>
              <a:t>8 °C</a:t>
            </a:r>
          </a:p>
          <a:p>
            <a:pPr marL="342900" indent="-342900"/>
            <a:r>
              <a:rPr lang="cs-CZ" sz="3200" dirty="0" smtClean="0"/>
              <a:t>33,7 F</a:t>
            </a:r>
          </a:p>
          <a:p>
            <a:pPr marL="342900" indent="-342900"/>
            <a:r>
              <a:rPr lang="cs-CZ" sz="3200" dirty="0" smtClean="0"/>
              <a:t>sněží</a:t>
            </a:r>
          </a:p>
          <a:p>
            <a:pPr marL="342900" indent="-342900"/>
            <a:r>
              <a:rPr lang="cs-CZ" sz="3200" dirty="0" smtClean="0"/>
              <a:t>l</a:t>
            </a:r>
            <a:r>
              <a:rPr lang="cs-CZ" sz="3200" dirty="0" smtClean="0"/>
              <a:t>edovec</a:t>
            </a:r>
          </a:p>
          <a:p>
            <a:pPr marL="342900" indent="-342900"/>
            <a:r>
              <a:rPr lang="cs-CZ" sz="3200" dirty="0" smtClean="0"/>
              <a:t> roste</a:t>
            </a:r>
            <a:endParaRPr lang="cs-CZ" sz="3200" dirty="0"/>
          </a:p>
        </p:txBody>
      </p:sp>
      <p:pic>
        <p:nvPicPr>
          <p:cNvPr id="38914" name="Picture 2" descr="E:\Fotky rodinné - dle roků\rok 2023\10-říjen\Island 6.-15.10\20231013_152809.jpg"/>
          <p:cNvPicPr>
            <a:picLocks noChangeAspect="1" noChangeArrowheads="1"/>
          </p:cNvPicPr>
          <p:nvPr/>
        </p:nvPicPr>
        <p:blipFill>
          <a:blip r:embed="rId2" cstate="print"/>
          <a:srcRect t="11178" b="29738"/>
          <a:stretch>
            <a:fillRect/>
          </a:stretch>
        </p:blipFill>
        <p:spPr bwMode="auto">
          <a:xfrm>
            <a:off x="179512" y="4193704"/>
            <a:ext cx="5760640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Fotky rodinné - dle roků\rok 2023\10-říjen\Island 6.-15.10\20231013_15281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324528" cy="699339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2555776" y="404664"/>
            <a:ext cx="4295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 err="1" smtClean="0">
                <a:solidFill>
                  <a:schemeClr val="bg1"/>
                </a:solidFill>
              </a:rPr>
              <a:t>Sólheimajökull</a:t>
            </a:r>
            <a:endParaRPr lang="cs-CZ" sz="5400" dirty="0" smtClean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cs-CZ" sz="6000" dirty="0" smtClean="0"/>
              <a:t/>
            </a:r>
            <a:br>
              <a:rPr lang="cs-CZ" sz="6000" dirty="0" smtClean="0"/>
            </a:br>
            <a:r>
              <a:rPr lang="cs-CZ" sz="6000" dirty="0" err="1" smtClean="0"/>
              <a:t>Sólheimajökull</a:t>
            </a:r>
            <a:r>
              <a:rPr lang="cs-CZ" sz="6000" dirty="0" smtClean="0"/>
              <a:t/>
            </a:r>
            <a:br>
              <a:rPr lang="cs-CZ" sz="6000" dirty="0" smtClean="0"/>
            </a:br>
            <a:endParaRPr lang="cs-CZ" sz="6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3989040"/>
          </a:xfrm>
        </p:spPr>
        <p:txBody>
          <a:bodyPr/>
          <a:lstStyle/>
          <a:p>
            <a:r>
              <a:rPr lang="cs-CZ" dirty="0" smtClean="0"/>
              <a:t>11km dlouhý ledovec</a:t>
            </a:r>
          </a:p>
          <a:p>
            <a:r>
              <a:rPr lang="cs-CZ" dirty="0" smtClean="0"/>
              <a:t>1930-1969 ustoupil o 977m</a:t>
            </a:r>
          </a:p>
          <a:p>
            <a:r>
              <a:rPr lang="cs-CZ" dirty="0" smtClean="0"/>
              <a:t>pak se ochladilo a ledovce do roku 1995 přibyl 495m</a:t>
            </a:r>
          </a:p>
          <a:p>
            <a:r>
              <a:rPr lang="cs-CZ" dirty="0" smtClean="0"/>
              <a:t>Od té doby ale každý rok ustupuje o 1312 m</a:t>
            </a:r>
          </a:p>
          <a:p>
            <a:r>
              <a:rPr lang="cs-CZ" dirty="0" smtClean="0"/>
              <a:t>Od r. 2011 se začala tvořit na ledovci nádrž, která se stále zvětšuje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9938" name="Picture 2" descr="E:\Fotky rodinné - dle roků\rok 2023\10-říjen\Island 6.-15.10\20231013_152025.jpg"/>
          <p:cNvPicPr>
            <a:picLocks noChangeAspect="1" noChangeArrowheads="1"/>
          </p:cNvPicPr>
          <p:nvPr/>
        </p:nvPicPr>
        <p:blipFill>
          <a:blip r:embed="rId2" cstate="print"/>
          <a:srcRect t="22624" r="25602"/>
          <a:stretch>
            <a:fillRect/>
          </a:stretch>
        </p:blipFill>
        <p:spPr bwMode="auto">
          <a:xfrm>
            <a:off x="5940152" y="4293096"/>
            <a:ext cx="2952328" cy="23028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Fotky rodinné - dle roků\rok 2023\10-říjen\Island 6.-15.10\20231013_15374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Fotky rodinné - dle roků\rok 2023\10-říjen\Island 6.-15.10\20231013_152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20072" cy="696009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652120" y="548680"/>
            <a:ext cx="28803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 smtClean="0"/>
              <a:t>Ledovcová laguna - stále rostoucí jezero napájené vodou z tajícího ledovce</a:t>
            </a:r>
            <a:endParaRPr lang="cs-CZ" sz="3000" dirty="0"/>
          </a:p>
        </p:txBody>
      </p:sp>
      <p:sp>
        <p:nvSpPr>
          <p:cNvPr id="4" name="Obdélník 3"/>
          <p:cNvSpPr/>
          <p:nvPr/>
        </p:nvSpPr>
        <p:spPr>
          <a:xfrm>
            <a:off x="5436096" y="3501008"/>
            <a:ext cx="3419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https://www.idnes.cz/zpravy/zahranicni/island-video-obri-kus-ledovce-se-zritil-do-more-turiste-utikali-pred-vlnou.A190402_105733_zahranicni_kha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Fotky rodinné - dle roků\rok 2023\10-říjen\Island 6.-15.10\20231013_151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489503" cy="4867128"/>
          </a:xfrm>
          <a:prstGeom prst="rect">
            <a:avLst/>
          </a:prstGeom>
          <a:noFill/>
        </p:spPr>
      </p:pic>
      <p:pic>
        <p:nvPicPr>
          <p:cNvPr id="40962" name="Picture 2" descr="E:\Fotky rodinné - dle roků\rok 2023\10-říjen\Island 6.-15.10\20231013_151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996952"/>
            <a:ext cx="5148064" cy="3861048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6588224" y="548680"/>
            <a:ext cx="2448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Zde ještě před rokem 2011 byl ledovec a nebylo jezero 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příčinou tání ledovců?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txBody>
          <a:bodyPr>
            <a:normAutofit/>
          </a:bodyPr>
          <a:lstStyle/>
          <a:p>
            <a:r>
              <a:rPr lang="cs-CZ" dirty="0" smtClean="0"/>
              <a:t>Globální oteplování v důsledku velkého množství CO2 v atmosféře </a:t>
            </a:r>
          </a:p>
          <a:p>
            <a:r>
              <a:rPr lang="cs-CZ" dirty="0" smtClean="0"/>
              <a:t>Černý vulkanický prach na Islandu se také podílí na oteplování, neboť pohlcuje </a:t>
            </a:r>
            <a:r>
              <a:rPr lang="cs-CZ" dirty="0" smtClean="0"/>
              <a:t>sluneční </a:t>
            </a:r>
            <a:r>
              <a:rPr lang="cs-CZ" dirty="0" smtClean="0"/>
              <a:t>záření a </a:t>
            </a:r>
            <a:r>
              <a:rPr lang="cs-CZ" dirty="0" smtClean="0"/>
              <a:t>mění odrazivost sněhu a ledu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:\Fotky rodinné - dle roků\rok 2023\10-říjen\Island 6.-15.10\20231007_151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6576" cy="7317432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864096"/>
          </a:xfrm>
        </p:spPr>
        <p:txBody>
          <a:bodyPr>
            <a:normAutofit/>
          </a:bodyPr>
          <a:lstStyle/>
          <a:p>
            <a:r>
              <a:rPr lang="cs-CZ" dirty="0" smtClean="0"/>
              <a:t>Navrhněte, co dělat pro záchranu ledovců ?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Ledovce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67544" y="1268760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 smtClean="0"/>
              <a:t> obrovské </a:t>
            </a:r>
            <a:r>
              <a:rPr lang="cs-CZ" sz="3200" dirty="0" smtClean="0"/>
              <a:t>masy stálého </a:t>
            </a:r>
            <a:r>
              <a:rPr lang="cs-CZ" sz="3200" dirty="0" smtClean="0"/>
              <a:t>ledu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/>
              <a:t> vznik dlouhodobou přeměnou </a:t>
            </a:r>
            <a:r>
              <a:rPr lang="cs-CZ" sz="3200" dirty="0" smtClean="0"/>
              <a:t>sněhu </a:t>
            </a:r>
            <a:r>
              <a:rPr lang="cs-CZ" sz="3200" dirty="0" smtClean="0"/>
              <a:t>či </a:t>
            </a:r>
          </a:p>
          <a:p>
            <a:r>
              <a:rPr lang="cs-CZ" sz="3200" dirty="0" smtClean="0"/>
              <a:t> </a:t>
            </a:r>
            <a:r>
              <a:rPr lang="cs-CZ" sz="3200" dirty="0" smtClean="0"/>
              <a:t>  jiných </a:t>
            </a:r>
            <a:r>
              <a:rPr lang="cs-CZ" sz="3200" dirty="0" smtClean="0"/>
              <a:t>forem pevných srážek v </a:t>
            </a:r>
            <a:r>
              <a:rPr lang="cs-CZ" sz="3200" dirty="0" smtClean="0"/>
              <a:t>led 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/>
              <a:t> </a:t>
            </a:r>
            <a:r>
              <a:rPr lang="cs-CZ" sz="3200" dirty="0" smtClean="0"/>
              <a:t>největší zásobárna </a:t>
            </a:r>
            <a:r>
              <a:rPr lang="cs-CZ" sz="3200" dirty="0" smtClean="0"/>
              <a:t>pitné vody na </a:t>
            </a:r>
            <a:r>
              <a:rPr lang="cs-CZ" sz="3200" dirty="0" smtClean="0"/>
              <a:t>zemském </a:t>
            </a:r>
          </a:p>
          <a:p>
            <a:r>
              <a:rPr lang="cs-CZ" sz="3200" dirty="0" smtClean="0"/>
              <a:t>   povrchu</a:t>
            </a:r>
            <a:endParaRPr lang="cs-CZ" sz="3200" dirty="0"/>
          </a:p>
        </p:txBody>
      </p:sp>
      <p:pic>
        <p:nvPicPr>
          <p:cNvPr id="8" name="20231007_14320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3356992"/>
            <a:ext cx="4464496" cy="3348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Fotky rodinné - dle roků\rok 2023\10-říjen\Island 6.-15.10\20231007_143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4212469" cy="5616624"/>
          </a:xfrm>
          <a:prstGeom prst="rect">
            <a:avLst/>
          </a:prstGeom>
          <a:noFill/>
        </p:spPr>
      </p:pic>
      <p:pic>
        <p:nvPicPr>
          <p:cNvPr id="14339" name="Picture 3" descr="E:\Fotky rodinné - dle roků\rok 2023\10-říjen\Island 6.-15.10\20231007_144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4147485" cy="561662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043608" y="0"/>
            <a:ext cx="7541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 smtClean="0"/>
              <a:t>Životní prostředí živočichů</a:t>
            </a:r>
            <a:endParaRPr lang="cs-CZ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Vznik ledovce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493096"/>
          </a:xfrm>
        </p:spPr>
        <p:txBody>
          <a:bodyPr/>
          <a:lstStyle/>
          <a:p>
            <a:r>
              <a:rPr lang="cs-CZ" dirty="0" smtClean="0"/>
              <a:t>v </a:t>
            </a:r>
            <a:r>
              <a:rPr lang="cs-CZ" dirty="0" smtClean="0"/>
              <a:t>klimaticky příznivých oblastech, kde dochází k hromadění sněhu. </a:t>
            </a:r>
            <a:endParaRPr lang="cs-CZ" dirty="0" smtClean="0"/>
          </a:p>
          <a:p>
            <a:r>
              <a:rPr lang="cs-CZ" dirty="0" smtClean="0"/>
              <a:t>existují v polárních oblastech a v nejvyšších horách všech kontinentů kromě Austrálie</a:t>
            </a:r>
          </a:p>
          <a:p>
            <a:r>
              <a:rPr lang="cs-CZ" dirty="0" smtClean="0"/>
              <a:t>Většina ledovců pochází z doby ledové, ale na Islandu </a:t>
            </a:r>
            <a:r>
              <a:rPr lang="cs-CZ" dirty="0" err="1" smtClean="0"/>
              <a:t>tzv</a:t>
            </a:r>
            <a:r>
              <a:rPr lang="cs-CZ" dirty="0" smtClean="0"/>
              <a:t> „malá doba ledová“  - cca rok 1800 - ledovec </a:t>
            </a:r>
            <a:r>
              <a:rPr lang="cs-CZ" b="1" dirty="0" err="1" smtClean="0"/>
              <a:t>Vatnajökull</a:t>
            </a:r>
            <a:r>
              <a:rPr lang="cs-CZ" b="1" dirty="0" smtClean="0"/>
              <a:t> 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smtClean="0"/>
              <a:t>               </a:t>
            </a:r>
            <a:r>
              <a:rPr lang="cs-CZ" b="1" dirty="0" err="1" smtClean="0"/>
              <a:t>Vatnajökull</a:t>
            </a:r>
            <a:r>
              <a:rPr lang="cs-CZ" b="1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256584"/>
          </a:xfrm>
        </p:spPr>
        <p:txBody>
          <a:bodyPr>
            <a:normAutofit/>
          </a:bodyPr>
          <a:lstStyle/>
          <a:p>
            <a:r>
              <a:rPr lang="cs-CZ" dirty="0" smtClean="0"/>
              <a:t> </a:t>
            </a:r>
            <a:r>
              <a:rPr lang="cs-CZ" dirty="0" smtClean="0"/>
              <a:t>leží </a:t>
            </a:r>
            <a:r>
              <a:rPr lang="cs-CZ" dirty="0" smtClean="0"/>
              <a:t>na jihovýchodě </a:t>
            </a:r>
            <a:r>
              <a:rPr lang="cs-CZ" dirty="0" smtClean="0"/>
              <a:t>Islandu</a:t>
            </a:r>
          </a:p>
          <a:p>
            <a:r>
              <a:rPr lang="cs-CZ" dirty="0" smtClean="0"/>
              <a:t>největším </a:t>
            </a:r>
            <a:r>
              <a:rPr lang="cs-CZ" dirty="0" smtClean="0"/>
              <a:t>ledovcem </a:t>
            </a:r>
            <a:r>
              <a:rPr lang="cs-CZ" dirty="0" smtClean="0"/>
              <a:t>Islandu</a:t>
            </a:r>
          </a:p>
          <a:p>
            <a:r>
              <a:rPr lang="cs-CZ" dirty="0" smtClean="0"/>
              <a:t>2. největší </a:t>
            </a:r>
            <a:r>
              <a:rPr lang="cs-CZ" dirty="0" smtClean="0"/>
              <a:t>v </a:t>
            </a:r>
            <a:r>
              <a:rPr lang="cs-CZ" dirty="0" smtClean="0"/>
              <a:t>Evropě (1.</a:t>
            </a:r>
            <a:r>
              <a:rPr lang="cs-CZ" dirty="0" smtClean="0"/>
              <a:t> </a:t>
            </a:r>
            <a:r>
              <a:rPr lang="cs-CZ" dirty="0" err="1" smtClean="0"/>
              <a:t>Austfonna</a:t>
            </a:r>
            <a:r>
              <a:rPr lang="cs-CZ" dirty="0" smtClean="0"/>
              <a:t> </a:t>
            </a:r>
            <a:r>
              <a:rPr lang="cs-CZ" dirty="0" smtClean="0"/>
              <a:t>-</a:t>
            </a:r>
            <a:r>
              <a:rPr lang="cs-CZ" dirty="0" smtClean="0"/>
              <a:t> </a:t>
            </a:r>
            <a:r>
              <a:rPr lang="cs-CZ" dirty="0" smtClean="0"/>
              <a:t>Špicberky)</a:t>
            </a:r>
          </a:p>
          <a:p>
            <a:r>
              <a:rPr lang="cs-CZ" dirty="0" smtClean="0"/>
              <a:t>název: </a:t>
            </a:r>
            <a:r>
              <a:rPr lang="cs-CZ" dirty="0" smtClean="0"/>
              <a:t> </a:t>
            </a:r>
            <a:r>
              <a:rPr lang="cs-CZ" i="1" dirty="0" err="1" smtClean="0"/>
              <a:t>Vötn</a:t>
            </a:r>
            <a:r>
              <a:rPr lang="cs-CZ" dirty="0" smtClean="0"/>
              <a:t> - </a:t>
            </a:r>
            <a:r>
              <a:rPr lang="cs-CZ" dirty="0" smtClean="0"/>
              <a:t>jezero + </a:t>
            </a:r>
            <a:r>
              <a:rPr lang="cs-CZ" i="1" dirty="0" err="1" smtClean="0"/>
              <a:t>jökull</a:t>
            </a:r>
            <a:r>
              <a:rPr lang="cs-CZ" dirty="0" smtClean="0"/>
              <a:t> - ledovec </a:t>
            </a:r>
            <a:endParaRPr lang="cs-CZ" dirty="0" smtClean="0"/>
          </a:p>
          <a:p>
            <a:r>
              <a:rPr lang="cs-CZ" dirty="0" smtClean="0"/>
              <a:t>jediný současný kontinentální ledovec </a:t>
            </a:r>
            <a:r>
              <a:rPr lang="cs-CZ" dirty="0" smtClean="0"/>
              <a:t>Evropy</a:t>
            </a:r>
          </a:p>
          <a:p>
            <a:r>
              <a:rPr lang="cs-CZ" dirty="0" smtClean="0"/>
              <a:t>plochou </a:t>
            </a:r>
            <a:r>
              <a:rPr lang="cs-CZ" dirty="0" smtClean="0"/>
              <a:t>8100 km² pokrývá zhruba 8-10 % plochy </a:t>
            </a:r>
            <a:r>
              <a:rPr lang="cs-CZ" dirty="0" smtClean="0"/>
              <a:t>ostrova</a:t>
            </a:r>
          </a:p>
          <a:p>
            <a:r>
              <a:rPr lang="cs-CZ" dirty="0" smtClean="0"/>
              <a:t>nepravidelný</a:t>
            </a:r>
            <a:r>
              <a:rPr lang="cs-CZ" dirty="0" smtClean="0"/>
              <a:t>, zhruba elipsovitý </a:t>
            </a:r>
            <a:r>
              <a:rPr lang="cs-CZ" dirty="0" smtClean="0"/>
              <a:t>tvar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asi 100 × 150 km.</a:t>
            </a:r>
            <a:endParaRPr lang="cs-CZ" dirty="0"/>
          </a:p>
        </p:txBody>
      </p:sp>
      <p:pic>
        <p:nvPicPr>
          <p:cNvPr id="20482" name="Picture 2" descr="https://upload.wikimedia.org/wikipedia/commons/thumb/8/8f/Vatnaj%C3%B6kull.jpeg/220px-Vatnaj%C3%B6kul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797152"/>
            <a:ext cx="2143296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Island - ledovce - r. 1800</a:t>
            </a:r>
            <a:endParaRPr lang="cs-CZ" dirty="0"/>
          </a:p>
        </p:txBody>
      </p:sp>
      <p:pic>
        <p:nvPicPr>
          <p:cNvPr id="16386" name="Picture 2" descr="E:\Fotky rodinné - dle roků\rok 2023\10-říjen\Island 6.-15.10\20231008_114423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23528" y="1196752"/>
            <a:ext cx="7032781" cy="527458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7524328" y="2348880"/>
            <a:ext cx="147245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cs-CZ" sz="3200" dirty="0" smtClean="0"/>
              <a:t>8 °C</a:t>
            </a:r>
          </a:p>
          <a:p>
            <a:pPr marL="342900" indent="-342900"/>
            <a:r>
              <a:rPr lang="cs-CZ" sz="3200" dirty="0" smtClean="0"/>
              <a:t>33,7 F</a:t>
            </a:r>
          </a:p>
          <a:p>
            <a:pPr marL="342900" indent="-342900"/>
            <a:r>
              <a:rPr lang="cs-CZ" sz="3200" dirty="0" smtClean="0"/>
              <a:t>sněží</a:t>
            </a:r>
          </a:p>
          <a:p>
            <a:pPr marL="342900" indent="-342900"/>
            <a:r>
              <a:rPr lang="cs-CZ" sz="3200" dirty="0" smtClean="0"/>
              <a:t>l</a:t>
            </a:r>
            <a:r>
              <a:rPr lang="cs-CZ" sz="3200" dirty="0" smtClean="0"/>
              <a:t>edovec</a:t>
            </a:r>
          </a:p>
          <a:p>
            <a:pPr marL="342900" indent="-342900"/>
            <a:r>
              <a:rPr lang="cs-CZ" sz="3200" dirty="0" smtClean="0"/>
              <a:t> roste</a:t>
            </a:r>
            <a:endParaRPr lang="cs-CZ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Island - ledovce - r. 1850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00192" y="1412776"/>
            <a:ext cx="24482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3200" dirty="0" smtClean="0"/>
              <a:t>8,7 °C</a:t>
            </a:r>
          </a:p>
          <a:p>
            <a:pPr marL="342900" indent="-342900"/>
            <a:r>
              <a:rPr lang="cs-CZ" sz="3200" dirty="0" smtClean="0"/>
              <a:t>47,7 F</a:t>
            </a:r>
          </a:p>
          <a:p>
            <a:pPr marL="342900" indent="-342900"/>
            <a:r>
              <a:rPr lang="cs-CZ" sz="3200" dirty="0" smtClean="0"/>
              <a:t>V důsledku</a:t>
            </a:r>
          </a:p>
          <a:p>
            <a:pPr marL="342900" indent="-342900"/>
            <a:r>
              <a:rPr lang="cs-CZ" sz="3200" dirty="0" smtClean="0"/>
              <a:t>průmyslové</a:t>
            </a:r>
          </a:p>
          <a:p>
            <a:pPr marL="342900" indent="-342900"/>
            <a:r>
              <a:rPr lang="cs-CZ" sz="3200" dirty="0" smtClean="0"/>
              <a:t>revoluce</a:t>
            </a:r>
          </a:p>
          <a:p>
            <a:pPr marL="342900" indent="-342900"/>
            <a:r>
              <a:rPr lang="cs-CZ" sz="3200" dirty="0" smtClean="0"/>
              <a:t>rychle</a:t>
            </a:r>
          </a:p>
          <a:p>
            <a:pPr marL="342900" indent="-342900"/>
            <a:r>
              <a:rPr lang="cs-CZ" sz="3200" dirty="0" smtClean="0"/>
              <a:t>přibývá CO2</a:t>
            </a:r>
          </a:p>
          <a:p>
            <a:pPr marL="342900" indent="-342900"/>
            <a:r>
              <a:rPr lang="cs-CZ" sz="3200" dirty="0" smtClean="0"/>
              <a:t>v atmosféře </a:t>
            </a:r>
            <a:endParaRPr lang="cs-CZ" sz="3200" dirty="0"/>
          </a:p>
        </p:txBody>
      </p:sp>
      <p:pic>
        <p:nvPicPr>
          <p:cNvPr id="18434" name="Picture 2" descr="E:\Fotky rodinné - dle roků\rok 2023\10-říjen\Island 6.-15.10\20231008_114505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4762" t="7937"/>
          <a:stretch>
            <a:fillRect/>
          </a:stretch>
        </p:blipFill>
        <p:spPr bwMode="auto">
          <a:xfrm>
            <a:off x="467544" y="1340768"/>
            <a:ext cx="5760640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Island - ledovec - r. 1890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00192" y="1412776"/>
            <a:ext cx="2448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3200" dirty="0" smtClean="0"/>
              <a:t>8,9 °C</a:t>
            </a:r>
          </a:p>
          <a:p>
            <a:pPr marL="342900" indent="-342900"/>
            <a:r>
              <a:rPr lang="cs-CZ" sz="3200" dirty="0" smtClean="0"/>
              <a:t>48,0 F</a:t>
            </a:r>
          </a:p>
          <a:p>
            <a:pPr marL="342900" indent="-342900"/>
            <a:endParaRPr lang="cs-CZ" sz="3200" dirty="0" smtClean="0"/>
          </a:p>
          <a:p>
            <a:pPr marL="342900" indent="-342900"/>
            <a:r>
              <a:rPr lang="cs-CZ" sz="3200" dirty="0" smtClean="0"/>
              <a:t>Ledovec</a:t>
            </a:r>
          </a:p>
          <a:p>
            <a:pPr marL="342900" indent="-342900"/>
            <a:r>
              <a:rPr lang="cs-CZ" sz="3200" dirty="0" smtClean="0"/>
              <a:t>n</a:t>
            </a:r>
            <a:r>
              <a:rPr lang="cs-CZ" sz="3200" dirty="0" smtClean="0"/>
              <a:t>ejvětší</a:t>
            </a:r>
          </a:p>
          <a:p>
            <a:pPr marL="342900" indent="-342900"/>
            <a:r>
              <a:rPr lang="cs-CZ" sz="3200" dirty="0" smtClean="0"/>
              <a:t>(jen 250 m</a:t>
            </a:r>
          </a:p>
          <a:p>
            <a:pPr marL="342900" indent="-342900"/>
            <a:r>
              <a:rPr lang="cs-CZ" sz="3200" dirty="0" smtClean="0"/>
              <a:t>od pobřeží )</a:t>
            </a:r>
            <a:endParaRPr lang="cs-CZ" sz="3200" dirty="0"/>
          </a:p>
        </p:txBody>
      </p:sp>
      <p:pic>
        <p:nvPicPr>
          <p:cNvPr id="19458" name="Picture 2" descr="E:\Fotky rodinné - dle roků\rok 2023\10-říjen\Island 6.-15.10\20231008_114532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51520" y="1340768"/>
            <a:ext cx="5832648" cy="4374486"/>
          </a:xfrm>
          <a:prstGeom prst="rect">
            <a:avLst/>
          </a:prstGeom>
          <a:noFill/>
        </p:spPr>
      </p:pic>
      <p:pic>
        <p:nvPicPr>
          <p:cNvPr id="19460" name="Picture 4" descr="E:\Fotky rodinné - dle roků\rok 2023\10-říjen\Island 6.-15.10\20231008_114536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t="8873" b="31235"/>
          <a:stretch>
            <a:fillRect/>
          </a:stretch>
        </p:blipFill>
        <p:spPr bwMode="auto">
          <a:xfrm>
            <a:off x="539552" y="4581128"/>
            <a:ext cx="4328248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469</Words>
  <Application>Microsoft Office PowerPoint</Application>
  <PresentationFormat>Předvádění na obrazovce (4:3)</PresentationFormat>
  <Paragraphs>174</Paragraphs>
  <Slides>28</Slides>
  <Notes>1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sady Office</vt:lpstr>
      <vt:lpstr>Tání ledovců - Island</vt:lpstr>
      <vt:lpstr>Island - země ohně a ledu</vt:lpstr>
      <vt:lpstr>Ledovce</vt:lpstr>
      <vt:lpstr>Snímek 4</vt:lpstr>
      <vt:lpstr>Vznik ledovce</vt:lpstr>
      <vt:lpstr>               Vatnajökull </vt:lpstr>
      <vt:lpstr>Island - ledovce - r. 1800</vt:lpstr>
      <vt:lpstr>Island - ledovce - r. 1850</vt:lpstr>
      <vt:lpstr>Island - ledovec - r. 1890</vt:lpstr>
      <vt:lpstr>Island - ledovec - r. 1920</vt:lpstr>
      <vt:lpstr>Island - ledovec - r. 1950</vt:lpstr>
      <vt:lpstr>Island - ledovec - r. 2010</vt:lpstr>
      <vt:lpstr>Island - ledovec - r. 2010</vt:lpstr>
      <vt:lpstr>Island - ledovec - r. 2020</vt:lpstr>
      <vt:lpstr>Island - ledovec - r. 2030</vt:lpstr>
      <vt:lpstr>Island - ledovec - r. 2050</vt:lpstr>
      <vt:lpstr>Island - ledovec - r. 2060</vt:lpstr>
      <vt:lpstr>Island - ledovec - r. 2090</vt:lpstr>
      <vt:lpstr>Island - ledovec - r. 2180</vt:lpstr>
      <vt:lpstr>Island - ledovec - r. 2200</vt:lpstr>
      <vt:lpstr>Island - ledovec  r. 1 800            x                 r. 2200</vt:lpstr>
      <vt:lpstr>Snímek 22</vt:lpstr>
      <vt:lpstr> Sólheimajökull </vt:lpstr>
      <vt:lpstr>Snímek 24</vt:lpstr>
      <vt:lpstr>Snímek 25</vt:lpstr>
      <vt:lpstr>Snímek 26</vt:lpstr>
      <vt:lpstr>Co je příčinou tání ledovců?</vt:lpstr>
      <vt:lpstr>Snímek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Tání ledovců - Island</dc:title>
  <dc:creator>ABC</dc:creator>
  <cp:lastModifiedBy>ABC</cp:lastModifiedBy>
  <cp:revision>27</cp:revision>
  <dcterms:created xsi:type="dcterms:W3CDTF">2024-06-05T14:07:29Z</dcterms:created>
  <dcterms:modified xsi:type="dcterms:W3CDTF">2024-06-05T22:16:31Z</dcterms:modified>
</cp:coreProperties>
</file>