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7" r:id="rId5"/>
    <p:sldId id="258" r:id="rId6"/>
    <p:sldId id="260" r:id="rId7"/>
    <p:sldId id="261" r:id="rId8"/>
    <p:sldId id="262" r:id="rId9"/>
    <p:sldId id="263" r:id="rId10"/>
    <p:sldId id="264" r:id="rId11"/>
    <p:sldId id="270" r:id="rId12"/>
    <p:sldId id="266" r:id="rId13"/>
    <p:sldId id="268" r:id="rId14"/>
    <p:sldId id="269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  <a:solidFill>
            <a:srgbClr val="FFFF00"/>
          </a:solidFill>
        </p:spPr>
        <p:txBody>
          <a:bodyPr/>
          <a:lstStyle/>
          <a:p>
            <a:r>
              <a:rPr lang="cs-CZ" dirty="0" smtClean="0"/>
              <a:t>VELIKONOCE   V  ZEMÍCH  EU</a:t>
            </a:r>
            <a:endParaRPr lang="cs-CZ" dirty="0"/>
          </a:p>
        </p:txBody>
      </p:sp>
      <p:pic>
        <p:nvPicPr>
          <p:cNvPr id="13316" name="Picture 4" descr="Velikonoce v Itálii (Pasqua) - Itálie pro všech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39796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KYPR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69289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Na Kypru se peče „</a:t>
            </a:r>
            <a:r>
              <a:rPr lang="cs-CZ" dirty="0" err="1"/>
              <a:t>laounes</a:t>
            </a:r>
            <a:r>
              <a:rPr lang="cs-CZ" dirty="0"/>
              <a:t>“, tj. </a:t>
            </a:r>
            <a:r>
              <a:rPr lang="cs-CZ" dirty="0" smtClean="0"/>
              <a:t>čtvercový sýrový koláč (strouhaný sýr, vejce, mátová náplň) Na </a:t>
            </a:r>
            <a:r>
              <a:rPr lang="cs-CZ" dirty="0"/>
              <a:t>Boží hod </a:t>
            </a:r>
            <a:r>
              <a:rPr lang="cs-CZ" dirty="0" smtClean="0"/>
              <a:t>a </a:t>
            </a:r>
            <a:r>
              <a:rPr lang="cs-CZ" dirty="0"/>
              <a:t>Velikonoční pondělí je </a:t>
            </a:r>
            <a:r>
              <a:rPr lang="cs-CZ" dirty="0" smtClean="0"/>
              <a:t>na </a:t>
            </a:r>
            <a:r>
              <a:rPr lang="cs-CZ" dirty="0"/>
              <a:t>vesnicích zvykem obědvat v blízkosti kostela. Každá rodina si přinese jídlo a pití a zasedne za dlouhé stoly smontované z dřevěných desek.</a:t>
            </a:r>
          </a:p>
          <a:p>
            <a:r>
              <a:rPr lang="cs-CZ" dirty="0"/>
              <a:t> </a:t>
            </a:r>
          </a:p>
        </p:txBody>
      </p:sp>
      <p:pic>
        <p:nvPicPr>
          <p:cNvPr id="21506" name="Picture 2" descr="Eggless Flaounes/Cypriot Savoury Easter Cheese Pies | Appetizers easy,  Eggless bread recipe, Eggless baking"/>
          <p:cNvPicPr>
            <a:picLocks noChangeAspect="1" noChangeArrowheads="1"/>
          </p:cNvPicPr>
          <p:nvPr/>
        </p:nvPicPr>
        <p:blipFill>
          <a:blip r:embed="rId2" cstate="print"/>
          <a:srcRect l="22855" t="52847" r="26058" b="11325"/>
          <a:stretch>
            <a:fillRect/>
          </a:stretch>
        </p:blipFill>
        <p:spPr bwMode="auto">
          <a:xfrm>
            <a:off x="2699792" y="3501008"/>
            <a:ext cx="2952328" cy="2804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IRSKO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269289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cs-CZ" dirty="0" smtClean="0"/>
              <a:t>V Irsku je </a:t>
            </a:r>
            <a:r>
              <a:rPr lang="cs-CZ" dirty="0"/>
              <a:t>posvátný den </a:t>
            </a:r>
            <a:r>
              <a:rPr lang="cs-CZ" dirty="0" smtClean="0"/>
              <a:t>Velký pátek. Pořádají </a:t>
            </a:r>
            <a:r>
              <a:rPr lang="cs-CZ" dirty="0"/>
              <a:t>taneční soutěže o velikonoční koláč a závody v koulení </a:t>
            </a:r>
            <a:r>
              <a:rPr lang="cs-CZ" dirty="0" smtClean="0"/>
              <a:t>vajíček.Každý </a:t>
            </a:r>
            <a:r>
              <a:rPr lang="cs-CZ" dirty="0"/>
              <a:t>správný Ir si v těchto dnech najde svá speciální vejce označené křížem a musí </a:t>
            </a:r>
            <a:r>
              <a:rPr lang="cs-CZ" dirty="0" smtClean="0"/>
              <a:t>ho sníst</a:t>
            </a:r>
            <a:r>
              <a:rPr lang="cs-CZ" dirty="0"/>
              <a:t>.</a:t>
            </a:r>
          </a:p>
          <a:p>
            <a:pPr fontAlgn="base"/>
            <a:r>
              <a:rPr lang="cs-CZ" dirty="0"/>
              <a:t> </a:t>
            </a:r>
          </a:p>
        </p:txBody>
      </p:sp>
      <p:pic>
        <p:nvPicPr>
          <p:cNvPr id="26626" name="Picture 2" descr="OBRAZEM: Lžíce do rukou a koulet. Obama pořádal tradiční závod s vajíčky -  iDNES.cz"/>
          <p:cNvPicPr>
            <a:picLocks noChangeAspect="1" noChangeArrowheads="1"/>
          </p:cNvPicPr>
          <p:nvPr/>
        </p:nvPicPr>
        <p:blipFill>
          <a:blip r:embed="rId2" cstate="print"/>
          <a:srcRect t="26348" b="13118"/>
          <a:stretch>
            <a:fillRect/>
          </a:stretch>
        </p:blipFill>
        <p:spPr bwMode="auto">
          <a:xfrm>
            <a:off x="1403648" y="3645024"/>
            <a:ext cx="6048672" cy="2438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SLOVINSKO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692896"/>
          </a:xfrm>
        </p:spPr>
        <p:txBody>
          <a:bodyPr>
            <a:normAutofit/>
          </a:bodyPr>
          <a:lstStyle/>
          <a:p>
            <a:r>
              <a:rPr lang="cs-CZ" dirty="0"/>
              <a:t>Ve Slovinsku rolníci často pro štěstí rozmisťují vajíčka kolem svých příbytků. Někteří z nich dokonce přilepují skořápky na strop, aby tak udrželi co nejdál od svých příbytků šváby.</a:t>
            </a:r>
          </a:p>
        </p:txBody>
      </p:sp>
      <p:pic>
        <p:nvPicPr>
          <p:cNvPr id="23556" name="Picture 4" descr="Več kot 6 super predlogov za praznovanje velike noči z otroki - Sin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61048"/>
            <a:ext cx="4104456" cy="2731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FRANCIE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80831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Ve Francii můžete potkat o Velikonocích lidi s papírovou rybou na zádech. </a:t>
            </a:r>
            <a:r>
              <a:rPr lang="cs-CZ" dirty="0" smtClean="0"/>
              <a:t>Jde o velikonoční vtip</a:t>
            </a:r>
            <a:r>
              <a:rPr lang="cs-CZ" dirty="0"/>
              <a:t> </a:t>
            </a:r>
            <a:r>
              <a:rPr lang="cs-CZ" i="1" dirty="0" err="1"/>
              <a:t>poisson</a:t>
            </a:r>
            <a:r>
              <a:rPr lang="cs-CZ" i="1" dirty="0"/>
              <a:t> </a:t>
            </a:r>
            <a:r>
              <a:rPr lang="cs-CZ" i="1" dirty="0" err="1"/>
              <a:t>d’avril</a:t>
            </a:r>
            <a:r>
              <a:rPr lang="cs-CZ" i="1" dirty="0"/>
              <a:t>.</a:t>
            </a:r>
            <a:r>
              <a:rPr lang="cs-CZ" dirty="0"/>
              <a:t> </a:t>
            </a:r>
            <a:r>
              <a:rPr lang="cs-CZ" dirty="0" smtClean="0"/>
              <a:t>- připevnit </a:t>
            </a:r>
            <a:r>
              <a:rPr lang="cs-CZ" dirty="0"/>
              <a:t>nepozorovaně papírovou rybu na záda každému, kdo </a:t>
            </a:r>
            <a:r>
              <a:rPr lang="cs-CZ" dirty="0" smtClean="0"/>
              <a:t>jde kolem. </a:t>
            </a:r>
          </a:p>
          <a:p>
            <a:r>
              <a:rPr lang="cs-CZ" dirty="0" smtClean="0"/>
              <a:t>Symbol </a:t>
            </a:r>
            <a:r>
              <a:rPr lang="cs-CZ" dirty="0"/>
              <a:t>francouzských Velikonoc je drobné bílé kvítko sedmikráska - </a:t>
            </a:r>
            <a:r>
              <a:rPr lang="cs-CZ" i="1" dirty="0"/>
              <a:t>la </a:t>
            </a:r>
            <a:r>
              <a:rPr lang="cs-CZ" i="1" dirty="0" err="1"/>
              <a:t>pâquarette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5602" name="AutoShape 2" descr="Jaro a Velikonoce (Uskrs) v Chorvatsku | UvCH.cz 🌅 Chorvat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5608" name="Picture 8" descr="Qui fera le meilleur poisson d'avril cette année ? - Salary Solution"/>
          <p:cNvPicPr>
            <a:picLocks noChangeAspect="1" noChangeArrowheads="1"/>
          </p:cNvPicPr>
          <p:nvPr/>
        </p:nvPicPr>
        <p:blipFill>
          <a:blip r:embed="rId2" cstate="print"/>
          <a:srcRect t="13978" b="10892"/>
          <a:stretch>
            <a:fillRect/>
          </a:stretch>
        </p:blipFill>
        <p:spPr bwMode="auto">
          <a:xfrm>
            <a:off x="2339752" y="4005064"/>
            <a:ext cx="4115973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NĚMECKO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2808312"/>
          </a:xfrm>
        </p:spPr>
        <p:txBody>
          <a:bodyPr>
            <a:normAutofit fontScale="92500"/>
          </a:bodyPr>
          <a:lstStyle/>
          <a:p>
            <a:pPr fontAlgn="base"/>
            <a:r>
              <a:rPr lang="cs-CZ" dirty="0"/>
              <a:t>Na Bílou sobotu můžete v Německu vidět mnoho ohňů, které vyhání zimu a vítají </a:t>
            </a:r>
            <a:r>
              <a:rPr lang="cs-CZ" dirty="0" smtClean="0"/>
              <a:t>slunce</a:t>
            </a:r>
            <a:endParaRPr lang="cs-CZ" dirty="0"/>
          </a:p>
          <a:p>
            <a:pPr fontAlgn="base"/>
            <a:r>
              <a:rPr lang="cs-CZ" dirty="0"/>
              <a:t>Koledníky s pomlázkami </a:t>
            </a:r>
            <a:r>
              <a:rPr lang="cs-CZ" dirty="0" smtClean="0"/>
              <a:t>tu nepotkáte. Zajímavou </a:t>
            </a:r>
            <a:r>
              <a:rPr lang="cs-CZ" dirty="0"/>
              <a:t>velikonoční tradicí </a:t>
            </a:r>
            <a:r>
              <a:rPr lang="cs-CZ" dirty="0" smtClean="0"/>
              <a:t>jsou </a:t>
            </a:r>
            <a:r>
              <a:rPr lang="cs-CZ" dirty="0"/>
              <a:t>velikonoční stromy ozdobené vajíčky.</a:t>
            </a:r>
          </a:p>
        </p:txBody>
      </p:sp>
      <p:sp>
        <p:nvSpPr>
          <p:cNvPr id="25602" name="AutoShape 2" descr="Jaro a Velikonoce (Uskrs) v Chorvatsku | UvCH.cz 🌅 Chorvat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7650" name="Picture 2" descr="JE TO JEDINÝ A NEJKRÁSNĚJŠÍ VELIKONOČNÍ STROM – CREATIVELIFE.CZ – UMĚNÍ,  SVOBODA, KREATIVNÍ ŽIV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17032"/>
            <a:ext cx="4421560" cy="288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RAKOUSKO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2808312"/>
          </a:xfrm>
        </p:spPr>
        <p:txBody>
          <a:bodyPr>
            <a:normAutofit/>
          </a:bodyPr>
          <a:lstStyle/>
          <a:p>
            <a:pPr fontAlgn="base"/>
            <a:r>
              <a:rPr lang="cs-CZ" dirty="0"/>
              <a:t>V Rakousku na Velikonoční pondělí koledníky s pomlázkami nepotkáte. </a:t>
            </a:r>
            <a:r>
              <a:rPr lang="cs-CZ" dirty="0" smtClean="0"/>
              <a:t>Děti tu </a:t>
            </a:r>
            <a:r>
              <a:rPr lang="cs-CZ" dirty="0"/>
              <a:t>hledají vajíčka a sladkosti </a:t>
            </a:r>
            <a:r>
              <a:rPr lang="cs-CZ" dirty="0" smtClean="0"/>
              <a:t>ve slaměných hnízdech schovaná velikonočním zajíčkem po </a:t>
            </a:r>
            <a:r>
              <a:rPr lang="cs-CZ" dirty="0"/>
              <a:t>domě a po zahradě</a:t>
            </a:r>
            <a:r>
              <a:rPr lang="cs-CZ" dirty="0" smtClean="0"/>
              <a:t>.</a:t>
            </a:r>
            <a:r>
              <a:rPr lang="cs-CZ" dirty="0"/>
              <a:t> </a:t>
            </a:r>
          </a:p>
        </p:txBody>
      </p:sp>
      <p:sp>
        <p:nvSpPr>
          <p:cNvPr id="25602" name="AutoShape 2" descr="Jaro a Velikonoce (Uskrs) v Chorvatsku | UvCH.cz 🌅 Chorvat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8674" name="Picture 2" descr="ᐉ Jak se slaví Velikonoce 2023 v Německu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17032"/>
            <a:ext cx="5040560" cy="2839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POLSKO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2808312"/>
          </a:xfrm>
        </p:spPr>
        <p:txBody>
          <a:bodyPr>
            <a:normAutofit fontScale="92500"/>
          </a:bodyPr>
          <a:lstStyle/>
          <a:p>
            <a:pPr fontAlgn="base"/>
            <a:r>
              <a:rPr lang="cs-CZ" dirty="0"/>
              <a:t>Na Velikonoční pondělí se </a:t>
            </a:r>
            <a:r>
              <a:rPr lang="cs-CZ" dirty="0" smtClean="0"/>
              <a:t>vypraví </a:t>
            </a:r>
            <a:r>
              <a:rPr lang="cs-CZ" dirty="0"/>
              <a:t>mládenci na koledu, při které vyšlehají </a:t>
            </a:r>
            <a:r>
              <a:rPr lang="cs-CZ" dirty="0" smtClean="0"/>
              <a:t>dívky a ty jim dají </a:t>
            </a:r>
            <a:r>
              <a:rPr lang="cs-CZ" dirty="0"/>
              <a:t>barevnou kraslici. </a:t>
            </a:r>
            <a:r>
              <a:rPr lang="cs-CZ" dirty="0" smtClean="0"/>
              <a:t>Dívky </a:t>
            </a:r>
            <a:r>
              <a:rPr lang="cs-CZ" dirty="0"/>
              <a:t>i ženy </a:t>
            </a:r>
            <a:r>
              <a:rPr lang="cs-CZ" dirty="0" smtClean="0"/>
              <a:t>se také </a:t>
            </a:r>
            <a:r>
              <a:rPr lang="cs-CZ" dirty="0"/>
              <a:t>polévají vodou, což jim </a:t>
            </a:r>
            <a:r>
              <a:rPr lang="cs-CZ" dirty="0" smtClean="0"/>
              <a:t>zajistí zdraví</a:t>
            </a:r>
          </a:p>
          <a:p>
            <a:pPr fontAlgn="base"/>
            <a:r>
              <a:rPr lang="cs-CZ" dirty="0" smtClean="0"/>
              <a:t>Na stole nechybí beránek „</a:t>
            </a:r>
            <a:r>
              <a:rPr lang="cs-CZ" dirty="0" err="1" smtClean="0"/>
              <a:t>agnus</a:t>
            </a:r>
            <a:r>
              <a:rPr lang="cs-CZ" dirty="0" smtClean="0"/>
              <a:t>“ a bábovka</a:t>
            </a:r>
            <a:endParaRPr lang="cs-CZ" dirty="0"/>
          </a:p>
        </p:txBody>
      </p:sp>
      <p:sp>
        <p:nvSpPr>
          <p:cNvPr id="25602" name="AutoShape 2" descr="Jaro a Velikonoce (Uskrs) v Chorvatsku | UvCH.cz 🌅 Chorvat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22" name="Picture 2" descr="https://www.polsko.travel/images/cs-CZ/Novinky/Velikonoce/6_potrawy_wielkanocne.jpg"/>
          <p:cNvPicPr>
            <a:picLocks noChangeAspect="1" noChangeArrowheads="1"/>
          </p:cNvPicPr>
          <p:nvPr/>
        </p:nvPicPr>
        <p:blipFill>
          <a:blip r:embed="rId2" cstate="print"/>
          <a:srcRect t="20630" b="24983"/>
          <a:stretch>
            <a:fillRect/>
          </a:stretch>
        </p:blipFill>
        <p:spPr bwMode="auto">
          <a:xfrm>
            <a:off x="1403648" y="3933056"/>
            <a:ext cx="629371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SLOVENSKO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280831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cs-CZ" dirty="0" smtClean="0"/>
              <a:t>na Slovensku se </a:t>
            </a:r>
            <a:r>
              <a:rPr lang="cs-CZ" dirty="0"/>
              <a:t>peče </a:t>
            </a:r>
            <a:r>
              <a:rPr lang="cs-CZ" dirty="0" smtClean="0"/>
              <a:t>bochánek </a:t>
            </a:r>
            <a:r>
              <a:rPr lang="cs-CZ" dirty="0"/>
              <a:t>"</a:t>
            </a:r>
            <a:r>
              <a:rPr lang="cs-CZ" dirty="0" err="1" smtClean="0"/>
              <a:t>paška</a:t>
            </a:r>
            <a:r>
              <a:rPr lang="cs-CZ" dirty="0" smtClean="0"/>
              <a:t>“.</a:t>
            </a:r>
          </a:p>
          <a:p>
            <a:pPr fontAlgn="base"/>
            <a:r>
              <a:rPr lang="cs-CZ" dirty="0" smtClean="0"/>
              <a:t>v </a:t>
            </a:r>
            <a:r>
              <a:rPr lang="cs-CZ" dirty="0"/>
              <a:t>pondělí </a:t>
            </a:r>
            <a:r>
              <a:rPr lang="cs-CZ" dirty="0" smtClean="0"/>
              <a:t>chodí chlapci </a:t>
            </a:r>
            <a:r>
              <a:rPr lang="cs-CZ" dirty="0"/>
              <a:t>s pomlázkou na koledu a vyšlehají dívky, aby byly zdravé. Ty jim </a:t>
            </a:r>
            <a:r>
              <a:rPr lang="cs-CZ" dirty="0" smtClean="0"/>
              <a:t>dají </a:t>
            </a:r>
            <a:r>
              <a:rPr lang="cs-CZ" dirty="0"/>
              <a:t>malovaná vajíčka a barevnou stuhu na </a:t>
            </a:r>
            <a:r>
              <a:rPr lang="cs-CZ" dirty="0" smtClean="0"/>
              <a:t>pomlázku. </a:t>
            </a:r>
            <a:r>
              <a:rPr lang="cs-CZ" dirty="0"/>
              <a:t>Koledě se na Slovensku říká "</a:t>
            </a:r>
            <a:r>
              <a:rPr lang="cs-CZ" dirty="0" err="1"/>
              <a:t>šibačka</a:t>
            </a:r>
            <a:r>
              <a:rPr lang="cs-CZ" dirty="0"/>
              <a:t>" </a:t>
            </a:r>
          </a:p>
        </p:txBody>
      </p:sp>
      <p:sp>
        <p:nvSpPr>
          <p:cNvPr id="25602" name="AutoShape 2" descr="Jaro a Velikonoce (Uskrs) v Chorvatsku | UvCH.cz 🌅 Chorvat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9698" name="Picture 2" descr="Slovenská paska, velikonoční chléb - Klasické recep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933056"/>
            <a:ext cx="3059832" cy="2642582"/>
          </a:xfrm>
          <a:prstGeom prst="rect">
            <a:avLst/>
          </a:prstGeom>
          <a:noFill/>
        </p:spPr>
      </p:pic>
      <p:pic>
        <p:nvPicPr>
          <p:cNvPr id="29702" name="Picture 6" descr="Šibačka - www.sme.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4286250" cy="273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ČESKÁ REPUBLIKA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280831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Na velikonoční pondělí vyrazí muži a chlapci </a:t>
            </a:r>
            <a:r>
              <a:rPr lang="cs-CZ" dirty="0" smtClean="0"/>
              <a:t> s</a:t>
            </a:r>
            <a:r>
              <a:rPr lang="cs-CZ" dirty="0"/>
              <a:t> pomlázkami </a:t>
            </a:r>
            <a:r>
              <a:rPr lang="cs-CZ" dirty="0" smtClean="0"/>
              <a:t> a vyšlehají dívky </a:t>
            </a:r>
            <a:r>
              <a:rPr lang="cs-CZ" dirty="0"/>
              <a:t>Po odříkání koledy </a:t>
            </a:r>
            <a:r>
              <a:rPr lang="cs-CZ" dirty="0" smtClean="0"/>
              <a:t>dostanou malovaná nebo čokoládová vajíčka</a:t>
            </a:r>
            <a:endParaRPr lang="cs-CZ" dirty="0"/>
          </a:p>
          <a:p>
            <a:r>
              <a:rPr lang="cs-CZ" dirty="0" smtClean="0"/>
              <a:t>na </a:t>
            </a:r>
            <a:r>
              <a:rPr lang="cs-CZ" dirty="0"/>
              <a:t>Boží hod </a:t>
            </a:r>
            <a:r>
              <a:rPr lang="cs-CZ" dirty="0" smtClean="0"/>
              <a:t>se </a:t>
            </a:r>
            <a:r>
              <a:rPr lang="cs-CZ" dirty="0"/>
              <a:t>podává jehněčí, telecí nebo </a:t>
            </a:r>
            <a:r>
              <a:rPr lang="cs-CZ" dirty="0" smtClean="0"/>
              <a:t>kůzlečí, pečou se mazance, beránek, nádivka a Jidáše </a:t>
            </a:r>
            <a:r>
              <a:rPr lang="cs-CZ" dirty="0"/>
              <a:t> </a:t>
            </a:r>
          </a:p>
        </p:txBody>
      </p:sp>
      <p:sp>
        <p:nvSpPr>
          <p:cNvPr id="25602" name="AutoShape 2" descr="Jaro a Velikonoce (Uskrs) v Chorvatsku | UvCH.cz 🌅 Chorvat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1746" name="Picture 2" descr="Luxusní velikonoční jidáše - TopRecepty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4016888"/>
            <a:ext cx="3240360" cy="2431467"/>
          </a:xfrm>
          <a:prstGeom prst="rect">
            <a:avLst/>
          </a:prstGeom>
          <a:noFill/>
        </p:spPr>
      </p:pic>
      <p:pic>
        <p:nvPicPr>
          <p:cNvPr id="31748" name="Picture 4" descr="Velikonoce na Budějovicku | Jižní Čechy"/>
          <p:cNvPicPr>
            <a:picLocks noChangeAspect="1" noChangeArrowheads="1"/>
          </p:cNvPicPr>
          <p:nvPr/>
        </p:nvPicPr>
        <p:blipFill>
          <a:blip r:embed="rId3" cstate="print"/>
          <a:srcRect t="7751" r="31552" b="18201"/>
          <a:stretch>
            <a:fillRect/>
          </a:stretch>
        </p:blipFill>
        <p:spPr bwMode="auto">
          <a:xfrm>
            <a:off x="1115616" y="4005064"/>
            <a:ext cx="3384376" cy="2439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DÁNSKO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r>
              <a:rPr lang="cs-CZ" dirty="0"/>
              <a:t>v Dánsku si lidé píší tzv. „škádlivé dopisy“, podepsané pouze počtem teček, který odpovídá počtu písmenek ve jménu odesílatele. Do dopisu se vkládá sněženka jako symbol první květiny v roce. </a:t>
            </a:r>
          </a:p>
        </p:txBody>
      </p:sp>
      <p:pic>
        <p:nvPicPr>
          <p:cNvPr id="14338" name="Picture 2" descr="Sníh se mění na sněženky – 1.3- 5.3.2021 – Mateřské školy Chodov |  Mschodov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77072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ŠVÉDSKO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692896"/>
          </a:xfrm>
        </p:spPr>
        <p:txBody>
          <a:bodyPr/>
          <a:lstStyle/>
          <a:p>
            <a:r>
              <a:rPr lang="cs-CZ" dirty="0"/>
              <a:t>Ve Švédsku nosí dopisy děti převlečené za čarodějnice. Ty přiběhnou se zapečetěným dopisem, strčí jej adresátovi pod dveře, někde se schovají a čekají, jak bude dotyčný reagovat. </a:t>
            </a:r>
          </a:p>
        </p:txBody>
      </p:sp>
      <p:pic>
        <p:nvPicPr>
          <p:cNvPr id="15362" name="Picture 2" descr="ᐉ Jak se slaví Velikonoce 2023 ve Švédsku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61048"/>
            <a:ext cx="3571156" cy="285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NORSKO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692896"/>
          </a:xfrm>
        </p:spPr>
        <p:txBody>
          <a:bodyPr/>
          <a:lstStyle/>
          <a:p>
            <a:r>
              <a:rPr lang="cs-CZ" dirty="0" smtClean="0"/>
              <a:t>v Norsku k Velikonocům patří </a:t>
            </a:r>
            <a:r>
              <a:rPr lang="cs-CZ" dirty="0"/>
              <a:t>zdejší speciální pečivo a také velikonoční detektivka „</a:t>
            </a:r>
            <a:r>
              <a:rPr lang="cs-CZ" dirty="0" err="1"/>
              <a:t>påskekrim</a:t>
            </a:r>
            <a:r>
              <a:rPr lang="cs-CZ" dirty="0"/>
              <a:t>“, která je už téměř samostatným žánrem, zaplavujícím před svátky knižní trh.</a:t>
            </a:r>
          </a:p>
        </p:txBody>
      </p:sp>
      <p:pic>
        <p:nvPicPr>
          <p:cNvPr id="24578" name="Picture 2" descr="Påskekrim 2015. 9788282058131. E-bok - 2015 | Haugenb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56992"/>
            <a:ext cx="2160240" cy="3168352"/>
          </a:xfrm>
          <a:prstGeom prst="rect">
            <a:avLst/>
          </a:prstGeom>
          <a:noFill/>
        </p:spPr>
      </p:pic>
      <p:pic>
        <p:nvPicPr>
          <p:cNvPr id="24580" name="Picture 4" descr="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77072"/>
            <a:ext cx="3359569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FINSKO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69289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Ve Finsku </a:t>
            </a:r>
            <a:r>
              <a:rPr lang="cs-CZ" dirty="0" smtClean="0"/>
              <a:t>se malé děti převlékají za čarodějnice a </a:t>
            </a:r>
            <a:r>
              <a:rPr lang="cs-CZ" dirty="0"/>
              <a:t>chodí po domech, </a:t>
            </a:r>
            <a:r>
              <a:rPr lang="cs-CZ" dirty="0" smtClean="0"/>
              <a:t>říkají </a:t>
            </a:r>
            <a:r>
              <a:rPr lang="cs-CZ" dirty="0"/>
              <a:t>koledy a dostávají </a:t>
            </a:r>
            <a:r>
              <a:rPr lang="cs-CZ" dirty="0" smtClean="0"/>
              <a:t>peníze </a:t>
            </a:r>
            <a:r>
              <a:rPr lang="cs-CZ" dirty="0"/>
              <a:t>a cukroví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Nejobvyklejším </a:t>
            </a:r>
            <a:r>
              <a:rPr lang="cs-CZ" dirty="0"/>
              <a:t>velikonočním jídlem </a:t>
            </a:r>
            <a:r>
              <a:rPr lang="cs-CZ" dirty="0" smtClean="0"/>
              <a:t>je </a:t>
            </a:r>
            <a:r>
              <a:rPr lang="cs-CZ" dirty="0"/>
              <a:t>mísa </a:t>
            </a:r>
            <a:r>
              <a:rPr lang="cs-CZ" dirty="0" err="1"/>
              <a:t>mämmi</a:t>
            </a:r>
            <a:r>
              <a:rPr lang="cs-CZ" dirty="0"/>
              <a:t>, tmavá hnědá ovesná kaše vyrobená z vody a ovesného slazeného žitného sladu.</a:t>
            </a:r>
          </a:p>
        </p:txBody>
      </p:sp>
      <p:pic>
        <p:nvPicPr>
          <p:cNvPr id="16386" name="Picture 2" descr="Mämmi: The traditional Finnish Easter dessert - Big In Fin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77072"/>
            <a:ext cx="3670615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ŠPANĚLSKO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692896"/>
          </a:xfrm>
        </p:spPr>
        <p:txBody>
          <a:bodyPr>
            <a:normAutofit/>
          </a:bodyPr>
          <a:lstStyle/>
          <a:p>
            <a:r>
              <a:rPr lang="cs-CZ" dirty="0"/>
              <a:t>Ve Španělsku je počet procesí úměrný počtu kostelů a velikosti města. Každé má na začátku průvodu kajícníky s vysokými kuželovitými čepicemi.</a:t>
            </a:r>
          </a:p>
        </p:txBody>
      </p:sp>
      <p:pic>
        <p:nvPicPr>
          <p:cNvPr id="17410" name="Picture 2" descr="Velikonoce ve Španělsku: tajemné procesí, jižanská atmosféra a vůně  tradičního pečiva | Magazín Radynacestu.cz"/>
          <p:cNvPicPr>
            <a:picLocks noChangeAspect="1" noChangeArrowheads="1"/>
          </p:cNvPicPr>
          <p:nvPr/>
        </p:nvPicPr>
        <p:blipFill>
          <a:blip r:embed="rId2" cstate="print"/>
          <a:srcRect b="14894"/>
          <a:stretch>
            <a:fillRect/>
          </a:stretch>
        </p:blipFill>
        <p:spPr bwMode="auto">
          <a:xfrm>
            <a:off x="1475656" y="3717032"/>
            <a:ext cx="605085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PORTUGALSKO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692896"/>
          </a:xfrm>
        </p:spPr>
        <p:txBody>
          <a:bodyPr>
            <a:normAutofit/>
          </a:bodyPr>
          <a:lstStyle/>
          <a:p>
            <a:r>
              <a:rPr lang="cs-CZ" dirty="0"/>
              <a:t>V Portugalsku se na Velký pátek koná procesí </a:t>
            </a:r>
            <a:r>
              <a:rPr lang="cs-CZ" dirty="0" err="1"/>
              <a:t>Ecce</a:t>
            </a:r>
            <a:r>
              <a:rPr lang="cs-CZ" dirty="0"/>
              <a:t> Homo, v jehož čele pochodují „</a:t>
            </a:r>
            <a:r>
              <a:rPr lang="cs-CZ" dirty="0" err="1"/>
              <a:t>Farricocos</a:t>
            </a:r>
            <a:r>
              <a:rPr lang="cs-CZ" dirty="0"/>
              <a:t>“, což jsou bosí muži v tunikách s kapucí.</a:t>
            </a:r>
          </a:p>
        </p:txBody>
      </p:sp>
      <p:pic>
        <p:nvPicPr>
          <p:cNvPr id="18434" name="Picture 2" descr="farricocoswtmk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453650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MALTA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692896"/>
          </a:xfrm>
        </p:spPr>
        <p:txBody>
          <a:bodyPr>
            <a:normAutofit/>
          </a:bodyPr>
          <a:lstStyle/>
          <a:p>
            <a:r>
              <a:rPr lang="cs-CZ" dirty="0"/>
              <a:t>Na Maltě se v mnoha městech konají procesí se sochami, znázorňující křížovou cestu Ježíše Krista.</a:t>
            </a:r>
          </a:p>
        </p:txBody>
      </p:sp>
      <p:pic>
        <p:nvPicPr>
          <p:cNvPr id="19460" name="Picture 4" descr="ᐉ Jak se slaví Velikonoce 2023 na Maltě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6952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ITÁLIE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692896"/>
          </a:xfrm>
        </p:spPr>
        <p:txBody>
          <a:bodyPr>
            <a:normAutofit/>
          </a:bodyPr>
          <a:lstStyle/>
          <a:p>
            <a:r>
              <a:rPr lang="cs-CZ" dirty="0"/>
              <a:t>V Itálii je tradičním pokrmem pečené jehněčí a preclíky. O Italech se také říká, že to byli právě oni, kdo vynalezl čokoládová velikonoční vajíčka.</a:t>
            </a:r>
          </a:p>
        </p:txBody>
      </p:sp>
      <p:pic>
        <p:nvPicPr>
          <p:cNvPr id="20482" name="Picture 2" descr="Chcete letos zažít jiné Velikonoce? Jeďte do Itálie na vybuchující vozy  nebo do Rakouska na velkolepé alpské ohně | ZPRAVODAJSTVI24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73016"/>
            <a:ext cx="5874545" cy="2937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lastní 18">
      <a:dk1>
        <a:sysClr val="windowText" lastClr="000000"/>
      </a:dk1>
      <a:lt1>
        <a:sysClr val="window" lastClr="FFFFFF"/>
      </a:lt1>
      <a:dk2>
        <a:srgbClr val="FFFF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288</Words>
  <Application>Microsoft Office PowerPoint</Application>
  <PresentationFormat>Předvádění na obrazovce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VELIKONOCE   V  ZEMÍCH  EU</vt:lpstr>
      <vt:lpstr>DÁNSKO</vt:lpstr>
      <vt:lpstr>ŠVÉDSKO</vt:lpstr>
      <vt:lpstr>NORSKO</vt:lpstr>
      <vt:lpstr>FINSKO</vt:lpstr>
      <vt:lpstr>ŠPANĚLSKO</vt:lpstr>
      <vt:lpstr>PORTUGALSKO</vt:lpstr>
      <vt:lpstr>MALTA</vt:lpstr>
      <vt:lpstr>ITÁLIE</vt:lpstr>
      <vt:lpstr>KYPR</vt:lpstr>
      <vt:lpstr>IRSKO</vt:lpstr>
      <vt:lpstr>SLOVINSKO</vt:lpstr>
      <vt:lpstr>FRANCIE</vt:lpstr>
      <vt:lpstr>NĚMECKO</vt:lpstr>
      <vt:lpstr>RAKOUSKO</vt:lpstr>
      <vt:lpstr>POLSKO</vt:lpstr>
      <vt:lpstr>SLOVENSKO</vt:lpstr>
      <vt:lpstr>ČESKÁ REPUBLIKA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VELIKONOCE   V  ZEMÍCH  EU</dc:title>
  <dc:creator>ABC</dc:creator>
  <cp:lastModifiedBy>ABC</cp:lastModifiedBy>
  <cp:revision>9</cp:revision>
  <dcterms:created xsi:type="dcterms:W3CDTF">2023-04-10T15:18:17Z</dcterms:created>
  <dcterms:modified xsi:type="dcterms:W3CDTF">2023-04-10T18:47:37Z</dcterms:modified>
</cp:coreProperties>
</file>